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at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899c3aa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b899c3aa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b899c3aa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b899c3aa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899c3aa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899c3aa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b899c3aa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b899c3aa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b899c3aa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b899c3aa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ba424e9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ba424e9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8b68098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b8b68098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8b68098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b8b6809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b8b6809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b8b6809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8b68098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8b68098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899c3aa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899c3aa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b8b68098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b8b68098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b8b68098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b8b68098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b8c972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b8c972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b8c9722c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b8c9722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b8c9722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b8c9722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8c9722c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8c9722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b8c9722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b8c9722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b8c9722c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b8c9722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b8c9722c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b8c9722c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b8c9722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b8c9722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b899c3aa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b899c3aa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b8c9722c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b8c9722c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c66a9884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c66a9884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cdfa127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cdfa12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c66a9884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c66a9884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c66a9884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c66a9884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dfa127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cdfa127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c66a9884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c66a9884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b899c3aa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b899c3aa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899c3aa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b899c3aa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b899c3aa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b899c3aa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899c3aa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899c3aa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b899c3aa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b899c3aa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899c3aa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899c3aa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Dannynis/xvector_pytorch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592825" y="252350"/>
            <a:ext cx="6036600" cy="14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X-Vector embedding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280875" y="1257150"/>
            <a:ext cx="4660500" cy="19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modern approach to vectorize speaker identity.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775" y="1874425"/>
            <a:ext cx="2478287" cy="31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271325" y="1610975"/>
            <a:ext cx="5505000" cy="20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800"/>
              <a:t>And now for speech embedding 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first line of speech features</a:t>
            </a:r>
            <a:endParaRPr/>
          </a:p>
        </p:txBody>
      </p:sp>
      <p:sp>
        <p:nvSpPr>
          <p:cNvPr id="201" name="Google Shape;201;p23"/>
          <p:cNvSpPr txBox="1"/>
          <p:nvPr>
            <p:ph type="title"/>
          </p:nvPr>
        </p:nvSpPr>
        <p:spPr>
          <a:xfrm>
            <a:off x="967725" y="1018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Speech is a time-varying signal conveying multiple layers of information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w" sz="1800"/>
              <a:t>Words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w" sz="1800"/>
              <a:t>Speaker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w" sz="1800"/>
              <a:t>Language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w" sz="1800"/>
              <a:t>Imotion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550" y="1841975"/>
            <a:ext cx="6136325" cy="28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428450" y="138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FFFFFF"/>
                </a:solidFill>
              </a:rPr>
              <a:t>MFCC - </a:t>
            </a:r>
            <a:r>
              <a:rPr lang="iw" sz="3000">
                <a:solidFill>
                  <a:srgbClr val="FFFFFF"/>
                </a:solidFill>
              </a:rPr>
              <a:t>Mel-frequency cepstrum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525" y="751125"/>
            <a:ext cx="6265025" cy="42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80800"/>
            <a:ext cx="2998925" cy="27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7500" y="243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MFCC</a:t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0125"/>
            <a:ext cx="8839199" cy="1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34325"/>
            <a:ext cx="8748275" cy="1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4319725" y="2571750"/>
            <a:ext cx="411900" cy="49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319700" y="276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MFCC - Intuition</a:t>
            </a:r>
            <a:endParaRPr/>
          </a:p>
        </p:txBody>
      </p:sp>
      <p:sp>
        <p:nvSpPr>
          <p:cNvPr id="223" name="Google Shape;223;p26"/>
          <p:cNvSpPr txBox="1"/>
          <p:nvPr>
            <p:ph type="title"/>
          </p:nvPr>
        </p:nvSpPr>
        <p:spPr>
          <a:xfrm>
            <a:off x="1472125" y="1190500"/>
            <a:ext cx="70389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/>
              <a:t>each musical instrument produces unique “</a:t>
            </a:r>
            <a:r>
              <a:rPr lang="iw" sz="1400"/>
              <a:t>fingerprint</a:t>
            </a:r>
            <a:r>
              <a:rPr lang="iw" sz="1400"/>
              <a:t>”</a:t>
            </a:r>
            <a:endParaRPr sz="1400"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5" y="2338950"/>
            <a:ext cx="3844825" cy="25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350" y="3066650"/>
            <a:ext cx="40290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type="title"/>
          </p:nvPr>
        </p:nvSpPr>
        <p:spPr>
          <a:xfrm>
            <a:off x="1602350" y="1684300"/>
            <a:ext cx="70389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400"/>
              <a:t>Acoustic</a:t>
            </a:r>
            <a:r>
              <a:rPr b="1" lang="iw" sz="1400"/>
              <a:t> guitar</a:t>
            </a:r>
            <a:r>
              <a:rPr lang="iw" sz="1400"/>
              <a:t> spectrogram vs MFCC 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319700" y="276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MFCC - Intuition</a:t>
            </a:r>
            <a:endParaRPr/>
          </a:p>
        </p:txBody>
      </p:sp>
      <p:sp>
        <p:nvSpPr>
          <p:cNvPr id="232" name="Google Shape;232;p27"/>
          <p:cNvSpPr txBox="1"/>
          <p:nvPr>
            <p:ph type="title"/>
          </p:nvPr>
        </p:nvSpPr>
        <p:spPr>
          <a:xfrm>
            <a:off x="1472125" y="1190500"/>
            <a:ext cx="70389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/>
              <a:t>each musical instrument produces unique “fingerprint”</a:t>
            </a:r>
            <a:endParaRPr sz="1400"/>
          </a:p>
        </p:txBody>
      </p:sp>
      <p:sp>
        <p:nvSpPr>
          <p:cNvPr id="233" name="Google Shape;233;p27"/>
          <p:cNvSpPr txBox="1"/>
          <p:nvPr>
            <p:ph type="title"/>
          </p:nvPr>
        </p:nvSpPr>
        <p:spPr>
          <a:xfrm>
            <a:off x="1602350" y="1684300"/>
            <a:ext cx="70389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400"/>
              <a:t>Bass drum</a:t>
            </a:r>
            <a:r>
              <a:rPr lang="iw" sz="1400"/>
              <a:t> spectrogram vs MFCC </a:t>
            </a:r>
            <a:endParaRPr sz="1400"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8100"/>
            <a:ext cx="40290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17775"/>
            <a:ext cx="40290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997275"/>
            <a:ext cx="40290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type="title"/>
          </p:nvPr>
        </p:nvSpPr>
        <p:spPr>
          <a:xfrm>
            <a:off x="4572000" y="3613725"/>
            <a:ext cx="53187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400"/>
              <a:t>for </a:t>
            </a:r>
            <a:r>
              <a:rPr b="1" lang="iw" sz="1400"/>
              <a:t>comparison</a:t>
            </a:r>
            <a:r>
              <a:rPr b="1" lang="iw" sz="1400"/>
              <a:t> </a:t>
            </a:r>
            <a:endParaRPr b="1"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823850" y="2053000"/>
            <a:ext cx="4818600" cy="13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And now for the embedding part...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1286400" y="29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pre Deep Learning era - The </a:t>
            </a:r>
            <a:r>
              <a:rPr b="1" lang="iw"/>
              <a:t>I-vector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		Unsupervised embedding model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0" y="1472725"/>
            <a:ext cx="3033900" cy="20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latin typeface="Montserrat"/>
                <a:ea typeface="Montserrat"/>
                <a:cs typeface="Montserrat"/>
                <a:sym typeface="Montserrat"/>
              </a:rPr>
              <a:t>UBM - GMM – Universal Background Model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w">
                <a:latin typeface="Montserrat"/>
                <a:ea typeface="Montserrat"/>
                <a:cs typeface="Montserrat"/>
                <a:sym typeface="Montserrat"/>
              </a:rPr>
              <a:t>Use MFCC as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w">
                <a:latin typeface="Montserrat"/>
                <a:ea typeface="Montserrat"/>
                <a:cs typeface="Montserrat"/>
                <a:sym typeface="Montserrat"/>
              </a:rPr>
              <a:t>Use 2048 (standard value) Gaussians to describe each of the features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375" y="1233400"/>
            <a:ext cx="5880525" cy="38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4572000" y="781600"/>
            <a:ext cx="39375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latin typeface="Montserrat"/>
                <a:ea typeface="Montserrat"/>
                <a:cs typeface="Montserrat"/>
                <a:sym typeface="Montserrat"/>
              </a:rPr>
              <a:t>each point is a mfcc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1307525" y="263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w">
                <a:latin typeface="Lato"/>
                <a:ea typeface="Lato"/>
                <a:cs typeface="Lato"/>
                <a:sym typeface="Lato"/>
              </a:rPr>
              <a:t>Adaptive GMM - Extract 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1162050" y="735450"/>
            <a:ext cx="88737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Adapt the UBM to the speaker using AGMM (using EM or MAP adaptation)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39" y="1177325"/>
            <a:ext cx="8665524" cy="29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type="title"/>
          </p:nvPr>
        </p:nvSpPr>
        <p:spPr>
          <a:xfrm>
            <a:off x="83850" y="4173275"/>
            <a:ext cx="8976300" cy="914100"/>
          </a:xfrm>
          <a:prstGeom prst="rect">
            <a:avLst/>
          </a:prstGeom>
          <a:solidFill>
            <a:srgbClr val="BFCFBA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w" sz="1800">
                <a:solidFill>
                  <a:srgbClr val="000000"/>
                </a:solidFill>
              </a:rPr>
              <a:t>The 65k parameters vector aka Super Vector,</a:t>
            </a:r>
            <a:br>
              <a:rPr lang="iw" sz="1800">
                <a:solidFill>
                  <a:srgbClr val="000000"/>
                </a:solidFill>
              </a:rPr>
            </a:br>
            <a:r>
              <a:rPr lang="iw" sz="1800">
                <a:solidFill>
                  <a:srgbClr val="000000"/>
                </a:solidFill>
              </a:rPr>
              <a:t>via </a:t>
            </a:r>
            <a:r>
              <a:rPr lang="iw" sz="1800">
                <a:solidFill>
                  <a:srgbClr val="000000"/>
                </a:solidFill>
              </a:rPr>
              <a:t>dimensionality</a:t>
            </a:r>
            <a:r>
              <a:rPr lang="iw" sz="1800">
                <a:solidFill>
                  <a:srgbClr val="000000"/>
                </a:solidFill>
              </a:rPr>
              <a:t> reduction the commonly </a:t>
            </a:r>
            <a:r>
              <a:rPr b="1" lang="iw" sz="1800">
                <a:solidFill>
                  <a:srgbClr val="000000"/>
                </a:solidFill>
              </a:rPr>
              <a:t>I-vector</a:t>
            </a:r>
            <a:r>
              <a:rPr lang="iw" sz="1800">
                <a:solidFill>
                  <a:srgbClr val="000000"/>
                </a:solidFill>
              </a:rPr>
              <a:t> is produced (using un/supervised methods) </a:t>
            </a:r>
            <a:r>
              <a:rPr lang="iw" sz="1200">
                <a:solidFill>
                  <a:srgbClr val="000000"/>
                </a:solidFill>
              </a:rPr>
              <a:t>Ville Vestman, Tomi Kinnunen 2018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 X-vector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385625" y="1384200"/>
            <a:ext cx="5897100" cy="23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800"/>
              <a:t>The need for embedding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/>
              <a:t>X - vector architecture</a:t>
            </a:r>
            <a:endParaRPr sz="3000"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89702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/>
              <a:t>x-vector consists of three main parts:</a:t>
            </a:r>
            <a:br>
              <a:rPr lang="iw" sz="2400"/>
            </a:br>
            <a:r>
              <a:rPr lang="iw" sz="2400"/>
              <a:t>	 </a:t>
            </a:r>
            <a:r>
              <a:rPr lang="iw" sz="2400"/>
              <a:t>- TDNN layers</a:t>
            </a:r>
            <a:br>
              <a:rPr lang="iw" sz="2400"/>
            </a:br>
            <a:r>
              <a:rPr lang="iw" sz="2400"/>
              <a:t>	 - Stats pooling</a:t>
            </a:r>
            <a:br>
              <a:rPr lang="iw" sz="2400"/>
            </a:br>
            <a:r>
              <a:rPr lang="iw" sz="2400"/>
              <a:t>	 - Fully connected</a:t>
            </a:r>
            <a:br>
              <a:rPr lang="iw" sz="2400"/>
            </a:br>
            <a:r>
              <a:rPr lang="iw" sz="2400"/>
              <a:t>	    layers</a:t>
            </a:r>
            <a:br>
              <a:rPr lang="iw" sz="2400"/>
            </a:br>
            <a:r>
              <a:rPr lang="iw" sz="2400"/>
              <a:t>	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750" y="1640600"/>
            <a:ext cx="4032050" cy="3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type="title"/>
          </p:nvPr>
        </p:nvSpPr>
        <p:spPr>
          <a:xfrm>
            <a:off x="4167300" y="3751500"/>
            <a:ext cx="12993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rgbClr val="000000"/>
                </a:solidFill>
              </a:rPr>
              <a:t>TDNN output  vectors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910725" y="3951025"/>
            <a:ext cx="365700" cy="26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34343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TDNN - Time delay neural net</a:t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000" y="978625"/>
            <a:ext cx="4137201" cy="403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325" y="872600"/>
            <a:ext cx="1786675" cy="33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75" y="4398550"/>
            <a:ext cx="402907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0" y="1378225"/>
            <a:ext cx="27645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using 1d convolution layer</a:t>
            </a:r>
            <a:r>
              <a:rPr lang="iw"/>
              <a:t> </a:t>
            </a: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350" y="171375"/>
            <a:ext cx="5955500" cy="47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350" y="171375"/>
            <a:ext cx="5955499" cy="47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150" y="194075"/>
            <a:ext cx="61925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>
            <p:ph type="title"/>
          </p:nvPr>
        </p:nvSpPr>
        <p:spPr>
          <a:xfrm>
            <a:off x="60400" y="1438625"/>
            <a:ext cx="27645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TDNN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introduced the partial context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idea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TDNN usage beside X-vectors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200" y="1031700"/>
            <a:ext cx="5133475" cy="394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>
            <p:ph type="title"/>
          </p:nvPr>
        </p:nvSpPr>
        <p:spPr>
          <a:xfrm>
            <a:off x="80925" y="1307850"/>
            <a:ext cx="36864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The TDNN could be used for phonemes recognition.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latin typeface="David"/>
                <a:ea typeface="David"/>
                <a:cs typeface="David"/>
                <a:sym typeface="David"/>
              </a:rPr>
              <a:t>ALEXANDER WAIBEL et al</a:t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And even for keyword spotting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latin typeface="David"/>
                <a:ea typeface="David"/>
                <a:cs typeface="David"/>
                <a:sym typeface="David"/>
              </a:rPr>
              <a:t>Ming Sun , David Snyder et al</a:t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Depending</a:t>
            </a:r>
            <a:r>
              <a:rPr lang="iw" sz="1800"/>
              <a:t> on the output layer of our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choice...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avid"/>
              <a:ea typeface="David"/>
              <a:cs typeface="David"/>
              <a:sym typeface="Davi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99" y="273225"/>
            <a:ext cx="4336970" cy="47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/>
          <p:nvPr/>
        </p:nvSpPr>
        <p:spPr>
          <a:xfrm>
            <a:off x="4098725" y="703225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4421900" y="703225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4745075" y="703225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3953175" y="2044450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4371000" y="2044450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"/>
          <p:cNvSpPr/>
          <p:nvPr/>
        </p:nvSpPr>
        <p:spPr>
          <a:xfrm>
            <a:off x="4745075" y="2044450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5766350" y="273225"/>
            <a:ext cx="31443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Depending on the input length we will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receive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dynamic length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end layer.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means we still don’t have the </a:t>
            </a:r>
            <a:r>
              <a:rPr b="1"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fixed size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vector that we wanted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525" y="2321575"/>
            <a:ext cx="2971975" cy="27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 txBox="1"/>
          <p:nvPr>
            <p:ph type="title"/>
          </p:nvPr>
        </p:nvSpPr>
        <p:spPr>
          <a:xfrm>
            <a:off x="5766347" y="3961259"/>
            <a:ext cx="9576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rgbClr val="000000"/>
                </a:solidFill>
              </a:rPr>
              <a:t>TDNN output  vectors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6528416" y="4181149"/>
            <a:ext cx="2694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34343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Statistics</a:t>
            </a:r>
            <a:r>
              <a:rPr lang="iw"/>
              <a:t>  - pooling</a:t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00" y="1460250"/>
            <a:ext cx="5579483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5997400" y="1370500"/>
            <a:ext cx="2871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Simply take the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average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the standard deviation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each channel of the final TDNN output and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concatenate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them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now we got our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desired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fixed length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vector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Two final steps and we have out </a:t>
            </a:r>
            <a:r>
              <a:rPr b="1" lang="iw"/>
              <a:t>x - vector</a:t>
            </a:r>
            <a:endParaRPr b="1"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850"/>
            <a:ext cx="4663250" cy="28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250" y="918950"/>
            <a:ext cx="4511600" cy="363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>
            <p:ph type="title"/>
          </p:nvPr>
        </p:nvSpPr>
        <p:spPr>
          <a:xfrm>
            <a:off x="4723537" y="3148811"/>
            <a:ext cx="14538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rgbClr val="000000"/>
                </a:solidFill>
              </a:rPr>
              <a:t>TDNN output  vectors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5658687" y="3444699"/>
            <a:ext cx="409200" cy="2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34343"/>
              </a:highlight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-60225" y="4636425"/>
            <a:ext cx="883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stats pooling layer output is than sent to two Fully -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connected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layers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1638400" y="205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Chopping the network head</a:t>
            </a:r>
            <a:endParaRPr/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5" y="806375"/>
            <a:ext cx="4991250" cy="40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 txBox="1"/>
          <p:nvPr>
            <p:ph type="title"/>
          </p:nvPr>
        </p:nvSpPr>
        <p:spPr>
          <a:xfrm>
            <a:off x="5659650" y="1069250"/>
            <a:ext cx="430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After learning the network parameters we chop off the softmax layer, and forward </a:t>
            </a:r>
            <a:r>
              <a:rPr lang="iw" sz="1800"/>
              <a:t>propagate an input signal</a:t>
            </a:r>
            <a:r>
              <a:rPr lang="iw" sz="1800"/>
              <a:t> </a:t>
            </a:r>
            <a:endParaRPr sz="1800"/>
          </a:p>
        </p:txBody>
      </p:sp>
      <p:sp>
        <p:nvSpPr>
          <p:cNvPr id="340" name="Google Shape;340;p40"/>
          <p:cNvSpPr/>
          <p:nvPr/>
        </p:nvSpPr>
        <p:spPr>
          <a:xfrm>
            <a:off x="1223576" y="892225"/>
            <a:ext cx="3152100" cy="9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0"/>
          <p:cNvSpPr/>
          <p:nvPr/>
        </p:nvSpPr>
        <p:spPr>
          <a:xfrm>
            <a:off x="3692976" y="3348090"/>
            <a:ext cx="238200" cy="969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0"/>
          <p:cNvSpPr/>
          <p:nvPr/>
        </p:nvSpPr>
        <p:spPr>
          <a:xfrm>
            <a:off x="3692976" y="2188965"/>
            <a:ext cx="238200" cy="969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0"/>
          <p:cNvSpPr txBox="1"/>
          <p:nvPr/>
        </p:nvSpPr>
        <p:spPr>
          <a:xfrm>
            <a:off x="205510" y="1814288"/>
            <a:ext cx="1126500" cy="43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Lato"/>
                <a:ea typeface="Lato"/>
                <a:cs typeface="Lato"/>
                <a:sym typeface="Lato"/>
              </a:rPr>
              <a:t>X-Vector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Demonstration</a:t>
            </a:r>
            <a:endParaRPr/>
          </a:p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1197050" y="12475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w" sz="2000"/>
              <a:t>The most common public </a:t>
            </a:r>
            <a:r>
              <a:rPr lang="iw" sz="2000"/>
              <a:t>implementation</a:t>
            </a:r>
            <a:r>
              <a:rPr lang="iw" sz="2000"/>
              <a:t> of X-vectors is using the Kaldi framework</a:t>
            </a:r>
            <a:endParaRPr sz="2000"/>
          </a:p>
        </p:txBody>
      </p:sp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1197050" y="2280475"/>
            <a:ext cx="70389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w" sz="2000"/>
              <a:t>Until now...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1676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state of the art of image recognition 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325" y="1154500"/>
            <a:ext cx="3255675" cy="1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900" y="1081350"/>
            <a:ext cx="3766366" cy="187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3075" y="2784550"/>
            <a:ext cx="2684946" cy="22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1307525" y="70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Pytorch implementation of X-vectors</a:t>
            </a: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00" y="649925"/>
            <a:ext cx="8301524" cy="43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400" y="2757550"/>
            <a:ext cx="4548475" cy="22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50" y="1115850"/>
            <a:ext cx="8611174" cy="18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So how exactly is TDNN implemented 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1307500" y="133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How the stats pooling and the final layers looks like ?</a:t>
            </a:r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00" y="922350"/>
            <a:ext cx="5361350" cy="20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500" y="2872775"/>
            <a:ext cx="5253574" cy="21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Full network</a:t>
            </a: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050"/>
            <a:ext cx="81343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49150"/>
            <a:ext cx="3644950" cy="2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950" y="2340300"/>
            <a:ext cx="5063651" cy="25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8375" y="978050"/>
            <a:ext cx="5605625" cy="4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1297500" y="273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</a:t>
            </a:r>
            <a:r>
              <a:rPr b="1" lang="iw"/>
              <a:t>x-vector </a:t>
            </a:r>
            <a:r>
              <a:rPr lang="iw"/>
              <a:t>embedding</a:t>
            </a:r>
            <a:endParaRPr/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5" y="863948"/>
            <a:ext cx="8839199" cy="5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25" y="2214600"/>
            <a:ext cx="4204500" cy="27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250" y="1782623"/>
            <a:ext cx="42481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>
            <p:ph type="title"/>
          </p:nvPr>
        </p:nvSpPr>
        <p:spPr>
          <a:xfrm>
            <a:off x="112225" y="1539800"/>
            <a:ext cx="4248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LDA </a:t>
            </a:r>
            <a:r>
              <a:rPr lang="iw" sz="1800"/>
              <a:t>dimensionality reduction for visualization</a:t>
            </a:r>
            <a:endParaRPr sz="1800"/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225" y="2214600"/>
            <a:ext cx="4204500" cy="278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250" y="1831775"/>
            <a:ext cx="42481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9250" y="1782625"/>
            <a:ext cx="42481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type="title"/>
          </p:nvPr>
        </p:nvSpPr>
        <p:spPr>
          <a:xfrm>
            <a:off x="493650" y="1742825"/>
            <a:ext cx="7692000" cy="18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https://github.com/Dannynis/xvector_pytorch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Questions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/>
              <a:t>What are the input features ?</a:t>
            </a:r>
            <a:endParaRPr sz="3000"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800"/>
              <a:t>Well t</a:t>
            </a:r>
            <a:r>
              <a:rPr lang="iw" sz="4800"/>
              <a:t>he image itself !</a:t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w" sz="1800"/>
              <a:t>and we are done….</a:t>
            </a:r>
            <a:endParaRPr sz="18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50" y="2662150"/>
            <a:ext cx="2166575" cy="17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But what if we would like to cluster the images ?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2350"/>
            <a:ext cx="8839202" cy="237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One step further….</a:t>
            </a:r>
            <a:endParaRPr sz="3600"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227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w" sz="2400"/>
              <a:t>let’s say now that’s our input is a text</a:t>
            </a:r>
            <a:endParaRPr sz="2400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00" y="2571750"/>
            <a:ext cx="6161925" cy="24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>
            <p:ph type="title"/>
          </p:nvPr>
        </p:nvSpPr>
        <p:spPr>
          <a:xfrm>
            <a:off x="254525" y="1878450"/>
            <a:ext cx="60543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/>
              <a:t>one hot encoding ?</a:t>
            </a:r>
            <a:endParaRPr sz="3000"/>
          </a:p>
        </p:txBody>
      </p:sp>
      <p:sp>
        <p:nvSpPr>
          <p:cNvPr id="171" name="Google Shape;171;p18"/>
          <p:cNvSpPr txBox="1"/>
          <p:nvPr>
            <p:ph type="title"/>
          </p:nvPr>
        </p:nvSpPr>
        <p:spPr>
          <a:xfrm>
            <a:off x="6308825" y="2571750"/>
            <a:ext cx="2827800" cy="25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/>
              <a:t>we just lost the semantic context of a word….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212525" y="1486800"/>
            <a:ext cx="3444300" cy="29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</a:rPr>
              <a:t>Our objective is to have words with similar context occupy close spatial positions.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</a:rPr>
              <a:t>Mathematically, the cosine of the angle between such vectors should be close to 1, i.e. angle close to 0.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825" y="858325"/>
            <a:ext cx="4886751" cy="375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Word2vec came to help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575" y="1460250"/>
            <a:ext cx="4368249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37253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need for fixed size embedding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375" y="1087675"/>
            <a:ext cx="5668975" cy="39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